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63" r:id="rId4"/>
    <p:sldId id="286" r:id="rId5"/>
    <p:sldId id="287" r:id="rId6"/>
    <p:sldId id="288" r:id="rId7"/>
    <p:sldId id="293" r:id="rId8"/>
    <p:sldId id="294" r:id="rId9"/>
    <p:sldId id="295" r:id="rId10"/>
    <p:sldId id="296" r:id="rId11"/>
    <p:sldId id="289" r:id="rId12"/>
    <p:sldId id="291" r:id="rId13"/>
    <p:sldId id="268" r:id="rId14"/>
    <p:sldId id="269" r:id="rId15"/>
    <p:sldId id="271" r:id="rId16"/>
    <p:sldId id="272" r:id="rId17"/>
    <p:sldId id="273" r:id="rId18"/>
    <p:sldId id="297" r:id="rId19"/>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p:cViewPr varScale="1">
        <p:scale>
          <a:sx n="88" d="100"/>
          <a:sy n="88" d="100"/>
        </p:scale>
        <p:origin x="120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de-DE" smtClean="0"/>
              <a:t>Titelmasterformat durch Klicken bearbeiten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7" name="Date Placeholder 6"/>
          <p:cNvSpPr>
            <a:spLocks noGrp="1"/>
          </p:cNvSpPr>
          <p:nvPr>
            <p:ph type="dt" sz="half" idx="10"/>
          </p:nvPr>
        </p:nvSpPr>
        <p:spPr/>
        <p:txBody>
          <a:bodyPr/>
          <a:lstStyle/>
          <a:p>
            <a:fld id="{72F02946-5468-4963-97F1-9F290E281AF1}" type="datetimeFigureOut">
              <a:rPr lang="de-DE" smtClean="0"/>
              <a:t>05.02.2020</a:t>
            </a:fld>
            <a:endParaRPr lang="de-DE"/>
          </a:p>
        </p:txBody>
      </p:sp>
      <p:sp>
        <p:nvSpPr>
          <p:cNvPr id="8" name="Slide Number Placeholder 7"/>
          <p:cNvSpPr>
            <a:spLocks noGrp="1"/>
          </p:cNvSpPr>
          <p:nvPr>
            <p:ph type="sldNum" sz="quarter" idx="11"/>
          </p:nvPr>
        </p:nvSpPr>
        <p:spPr/>
        <p:txBody>
          <a:bodyPr/>
          <a:lstStyle/>
          <a:p>
            <a:fld id="{931566C4-0B7C-4A04-9741-29739294B776}" type="slidenum">
              <a:rPr lang="de-DE" smtClean="0"/>
              <a:t>‹Nr.›</a:t>
            </a:fld>
            <a:endParaRPr lang="de-DE"/>
          </a:p>
        </p:txBody>
      </p:sp>
      <p:sp>
        <p:nvSpPr>
          <p:cNvPr id="9" name="Footer Placeholder 8"/>
          <p:cNvSpPr>
            <a:spLocks noGrp="1"/>
          </p:cNvSpPr>
          <p:nvPr>
            <p:ph type="ftr" sz="quarter" idx="12"/>
          </p:nvPr>
        </p:nvSpPr>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72F02946-5468-4963-97F1-9F290E281AF1}" type="datetimeFigureOut">
              <a:rPr lang="de-DE" smtClean="0"/>
              <a:t>05.02.2020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31566C4-0B7C-4A04-9741-29739294B77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72F02946-5468-4963-97F1-9F290E281AF1}" type="datetimeFigureOut">
              <a:rPr lang="de-DE" smtClean="0"/>
              <a:t>05.02.2020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31566C4-0B7C-4A04-9741-29739294B77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2F02946-5468-4963-97F1-9F290E281AF1}" type="datetimeFigureOut">
              <a:rPr lang="de-DE" smtClean="0"/>
              <a:t>05.02.2020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31566C4-0B7C-4A04-9741-29739294B77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de-DE" smtClean="0"/>
              <a:t>Titelmasterformat durch Klicken bearbeiten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2F02946-5468-4963-97F1-9F290E281AF1}" type="datetimeFigureOut">
              <a:rPr lang="de-DE" smtClean="0"/>
              <a:t>05.02.2020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31566C4-0B7C-4A04-9741-29739294B77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2F02946-5468-4963-97F1-9F290E281AF1}" type="datetimeFigureOut">
              <a:rPr lang="de-DE" smtClean="0"/>
              <a:t>05.02.2020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31566C4-0B7C-4A04-9741-29739294B776}" type="slidenum">
              <a:rPr lang="de-DE" smtClean="0"/>
              <a:t>‹Nr.›</a:t>
            </a:fld>
            <a:endParaRPr lang="de-DE"/>
          </a:p>
        </p:txBody>
      </p:sp>
      <p:sp>
        <p:nvSpPr>
          <p:cNvPr id="9" name="Title 8"/>
          <p:cNvSpPr>
            <a:spLocks noGrp="1"/>
          </p:cNvSpPr>
          <p:nvPr>
            <p:ph type="title"/>
          </p:nvPr>
        </p:nvSpPr>
        <p:spPr>
          <a:xfrm>
            <a:off x="914400" y="1544715"/>
            <a:ext cx="7315200" cy="1154097"/>
          </a:xfrm>
        </p:spPr>
        <p:txBody>
          <a:bodyPr/>
          <a:lstStyle/>
          <a:p>
            <a:r>
              <a:rPr lang="de-DE" smtClean="0"/>
              <a:t>Titelmasterformat durch Klicken bearbeiten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6"/>
          <p:cNvSpPr>
            <a:spLocks noGrp="1"/>
          </p:cNvSpPr>
          <p:nvPr>
            <p:ph type="dt" sz="half" idx="10"/>
          </p:nvPr>
        </p:nvSpPr>
        <p:spPr/>
        <p:txBody>
          <a:bodyPr/>
          <a:lstStyle/>
          <a:p>
            <a:fld id="{72F02946-5468-4963-97F1-9F290E281AF1}" type="datetimeFigureOut">
              <a:rPr lang="de-DE" smtClean="0"/>
              <a:t>05.02.2020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31566C4-0B7C-4A04-9741-29739294B776}" type="slidenum">
              <a:rPr lang="de-DE" smtClean="0"/>
              <a:t>‹Nr.›</a:t>
            </a:fld>
            <a:endParaRPr lang="de-DE"/>
          </a:p>
        </p:txBody>
      </p:sp>
      <p:sp>
        <p:nvSpPr>
          <p:cNvPr id="10" name="Title 9"/>
          <p:cNvSpPr>
            <a:spLocks noGrp="1"/>
          </p:cNvSpPr>
          <p:nvPr>
            <p:ph type="title"/>
          </p:nvPr>
        </p:nvSpPr>
        <p:spPr>
          <a:xfrm>
            <a:off x="914400" y="1544715"/>
            <a:ext cx="7315200" cy="1154097"/>
          </a:xfrm>
        </p:spPr>
        <p:txBody>
          <a:bodyPr/>
          <a:lstStyle/>
          <a:p>
            <a:r>
              <a:rPr lang="de-DE" smtClean="0"/>
              <a:t>Titelmasterformat durch Klicken bearbeiten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72F02946-5468-4963-97F1-9F290E281AF1}" type="datetimeFigureOut">
              <a:rPr lang="de-DE" smtClean="0"/>
              <a:t>05.02.2020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31566C4-0B7C-4A04-9741-29739294B77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02946-5468-4963-97F1-9F290E281AF1}" type="datetimeFigureOut">
              <a:rPr lang="de-DE" smtClean="0"/>
              <a:t>05.02.2020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31566C4-0B7C-4A04-9741-29739294B77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de-DE" smtClean="0"/>
              <a:t>Titelmasterformat durch Klicken bearbeiten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72F02946-5468-4963-97F1-9F290E281AF1}" type="datetimeFigureOut">
              <a:rPr lang="de-DE" smtClean="0"/>
              <a:t>05.02.2020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31566C4-0B7C-4A04-9741-29739294B77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72F02946-5468-4963-97F1-9F290E281AF1}" type="datetimeFigureOut">
              <a:rPr lang="de-DE" smtClean="0"/>
              <a:t>05.02.2020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31566C4-0B7C-4A04-9741-29739294B77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2F02946-5468-4963-97F1-9F290E281AF1}" type="datetimeFigureOut">
              <a:rPr lang="de-DE" smtClean="0"/>
              <a:t>05.02.2020</a:t>
            </a:fld>
            <a:endParaRPr lang="de-DE"/>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931566C4-0B7C-4A04-9741-29739294B776}" type="slidenum">
              <a:rPr lang="de-DE" smtClean="0"/>
              <a:t>‹Nr.›</a:t>
            </a:fld>
            <a:endParaRPr lang="de-DE"/>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9820" y="1412776"/>
            <a:ext cx="7674628" cy="2595025"/>
          </a:xfrm>
        </p:spPr>
        <p:txBody>
          <a:bodyPr>
            <a:normAutofit/>
          </a:bodyPr>
          <a:lstStyle/>
          <a:p>
            <a:pPr algn="ctr"/>
            <a:r>
              <a:rPr lang="de-DE" sz="4000" b="1" dirty="0" smtClean="0"/>
              <a:t>Wohnungsversorgung in Hamburg: Alle Anstrengungen vergebens?</a:t>
            </a:r>
            <a:endParaRPr lang="de-DE" sz="4000" b="1" dirty="0"/>
          </a:p>
        </p:txBody>
      </p:sp>
      <p:sp>
        <p:nvSpPr>
          <p:cNvPr id="3" name="Untertitel 2"/>
          <p:cNvSpPr>
            <a:spLocks noGrp="1"/>
          </p:cNvSpPr>
          <p:nvPr>
            <p:ph type="subTitle" idx="1"/>
          </p:nvPr>
        </p:nvSpPr>
        <p:spPr>
          <a:xfrm>
            <a:off x="929820" y="4581128"/>
            <a:ext cx="7602620" cy="1728192"/>
          </a:xfrm>
        </p:spPr>
        <p:txBody>
          <a:bodyPr>
            <a:normAutofit fontScale="92500" lnSpcReduction="10000"/>
          </a:bodyPr>
          <a:lstStyle/>
          <a:p>
            <a:pPr algn="ctr"/>
            <a:r>
              <a:rPr lang="de-DE" b="1" dirty="0"/>
              <a:t>Vortrag im Rahmen der 10. Konferenz zur sozialen Spaltung in Hamburg am </a:t>
            </a:r>
            <a:r>
              <a:rPr lang="de-DE" b="1" dirty="0" smtClean="0"/>
              <a:t>06.02.2020</a:t>
            </a:r>
            <a:endParaRPr lang="de-DE" b="1" dirty="0"/>
          </a:p>
          <a:p>
            <a:pPr algn="ctr"/>
            <a:endParaRPr lang="de-DE" sz="2600" dirty="0" smtClean="0"/>
          </a:p>
          <a:p>
            <a:pPr algn="ctr"/>
            <a:r>
              <a:rPr lang="de-DE" dirty="0" smtClean="0"/>
              <a:t>Prof. Dr. Ingrid </a:t>
            </a:r>
            <a:r>
              <a:rPr lang="de-DE" dirty="0" err="1" smtClean="0"/>
              <a:t>Breckner</a:t>
            </a:r>
            <a:r>
              <a:rPr lang="de-DE" dirty="0" smtClean="0"/>
              <a:t> | Stadtsoziologin</a:t>
            </a:r>
          </a:p>
          <a:p>
            <a:pPr algn="ctr"/>
            <a:r>
              <a:rPr lang="de-DE" dirty="0" err="1" smtClean="0"/>
              <a:t>HafenCity</a:t>
            </a:r>
            <a:r>
              <a:rPr lang="de-DE" dirty="0" smtClean="0"/>
              <a:t> Universität Hamburg</a:t>
            </a:r>
            <a:endParaRPr lang="de-DE" dirty="0"/>
          </a:p>
        </p:txBody>
      </p:sp>
    </p:spTree>
    <p:extLst>
      <p:ext uri="{BB962C8B-B14F-4D97-AF65-F5344CB8AC3E}">
        <p14:creationId xmlns:p14="http://schemas.microsoft.com/office/powerpoint/2010/main" val="4053369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476672"/>
            <a:ext cx="7315200" cy="1154097"/>
          </a:xfrm>
        </p:spPr>
        <p:txBody>
          <a:bodyPr>
            <a:normAutofit fontScale="90000"/>
          </a:bodyPr>
          <a:lstStyle/>
          <a:p>
            <a:r>
              <a:rPr lang="de-DE" b="1" dirty="0" smtClean="0"/>
              <a:t>Was verändert sich gegenwärtig im Wohnen?</a:t>
            </a:r>
            <a:endParaRPr lang="de-DE" b="1" dirty="0"/>
          </a:p>
        </p:txBody>
      </p:sp>
      <p:sp>
        <p:nvSpPr>
          <p:cNvPr id="3" name="Inhaltsplatzhalter 2"/>
          <p:cNvSpPr>
            <a:spLocks noGrp="1"/>
          </p:cNvSpPr>
          <p:nvPr>
            <p:ph idx="1"/>
          </p:nvPr>
        </p:nvSpPr>
        <p:spPr>
          <a:xfrm>
            <a:off x="914400" y="1916833"/>
            <a:ext cx="7315200" cy="4392528"/>
          </a:xfrm>
        </p:spPr>
        <p:txBody>
          <a:bodyPr>
            <a:normAutofit fontScale="92500" lnSpcReduction="10000"/>
          </a:bodyPr>
          <a:lstStyle/>
          <a:p>
            <a:r>
              <a:rPr lang="de-DE" dirty="0" smtClean="0"/>
              <a:t>Alterung; </a:t>
            </a:r>
          </a:p>
          <a:p>
            <a:r>
              <a:rPr lang="de-DE" dirty="0" smtClean="0"/>
              <a:t>Differenzierung  der Haushaltsstrukturen im Lebensverlauf mit Folgen für den Wohnraumbedarf;</a:t>
            </a:r>
            <a:endParaRPr lang="de-DE" dirty="0" smtClean="0"/>
          </a:p>
          <a:p>
            <a:r>
              <a:rPr lang="de-DE" dirty="0" smtClean="0"/>
              <a:t>Vielfalt </a:t>
            </a:r>
            <a:r>
              <a:rPr lang="de-DE" dirty="0" smtClean="0"/>
              <a:t>von Bevölkerung, Nachbarschaften und Stadträumen bei anhaltendem Wunsch nach einem homogenen Wohnumfeld;</a:t>
            </a:r>
            <a:endParaRPr lang="de-DE" dirty="0" smtClean="0"/>
          </a:p>
          <a:p>
            <a:r>
              <a:rPr lang="de-DE" dirty="0" smtClean="0"/>
              <a:t>Verteuerung </a:t>
            </a:r>
            <a:r>
              <a:rPr lang="de-DE" dirty="0" smtClean="0"/>
              <a:t>des Wohnens an </a:t>
            </a:r>
            <a:r>
              <a:rPr lang="de-DE" dirty="0" smtClean="0"/>
              <a:t>Orten mit </a:t>
            </a:r>
            <a:r>
              <a:rPr lang="de-DE" dirty="0" smtClean="0"/>
              <a:t>Ausbildungs- und Arbeitsmöglichkeiten </a:t>
            </a:r>
            <a:r>
              <a:rPr lang="de-DE" dirty="0" smtClean="0"/>
              <a:t>sowie Leerstand und Verfall in </a:t>
            </a:r>
            <a:r>
              <a:rPr lang="de-DE" dirty="0" smtClean="0"/>
              <a:t>Abwanderungszonen;</a:t>
            </a:r>
            <a:endParaRPr lang="de-DE" dirty="0" smtClean="0"/>
          </a:p>
          <a:p>
            <a:r>
              <a:rPr lang="de-DE" dirty="0" smtClean="0"/>
              <a:t>politische </a:t>
            </a:r>
            <a:r>
              <a:rPr lang="de-DE" dirty="0" smtClean="0"/>
              <a:t>Kämpfe um Transformationen städtischer Flächen und sozialer Strukturen, um steigende Miet-, Kauf- und Bodenpreise sowie um Förderstrategien und </a:t>
            </a:r>
            <a:r>
              <a:rPr lang="de-DE" dirty="0" smtClean="0"/>
              <a:t>Kooperationsmöglichkeiten;</a:t>
            </a:r>
            <a:endParaRPr lang="de-DE" dirty="0" smtClean="0"/>
          </a:p>
          <a:p>
            <a:r>
              <a:rPr lang="de-DE" dirty="0" smtClean="0"/>
              <a:t>ökologische Herausforderungen durch Klimawandel, Energie- und Verkehrswende;</a:t>
            </a:r>
          </a:p>
          <a:p>
            <a:r>
              <a:rPr lang="de-DE" dirty="0" smtClean="0"/>
              <a:t>Internationalisierung der Wohnungsmärkte mit neuen Akteuren und Investitionsstrategien.</a:t>
            </a:r>
            <a:endParaRPr lang="de-DE" dirty="0" smtClean="0"/>
          </a:p>
        </p:txBody>
      </p:sp>
    </p:spTree>
    <p:extLst>
      <p:ext uri="{BB962C8B-B14F-4D97-AF65-F5344CB8AC3E}">
        <p14:creationId xmlns:p14="http://schemas.microsoft.com/office/powerpoint/2010/main" val="296103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9450" y="404664"/>
            <a:ext cx="7642990" cy="1008112"/>
          </a:xfrm>
        </p:spPr>
        <p:txBody>
          <a:bodyPr>
            <a:noAutofit/>
          </a:bodyPr>
          <a:lstStyle/>
          <a:p>
            <a:r>
              <a:rPr lang="de-DE" sz="3200" b="1" dirty="0" smtClean="0"/>
              <a:t>Zukünftige Herausforderungen der Hamburger Wohnungspolitik</a:t>
            </a:r>
            <a:endParaRPr lang="de-DE" sz="3200" b="1" dirty="0"/>
          </a:p>
        </p:txBody>
      </p:sp>
      <p:sp>
        <p:nvSpPr>
          <p:cNvPr id="3" name="Inhaltsplatzhalter 2"/>
          <p:cNvSpPr>
            <a:spLocks noGrp="1"/>
          </p:cNvSpPr>
          <p:nvPr>
            <p:ph idx="1"/>
          </p:nvPr>
        </p:nvSpPr>
        <p:spPr>
          <a:xfrm>
            <a:off x="889450" y="1556792"/>
            <a:ext cx="7315200" cy="4622785"/>
          </a:xfrm>
        </p:spPr>
        <p:txBody>
          <a:bodyPr>
            <a:normAutofit fontScale="92500" lnSpcReduction="10000"/>
          </a:bodyPr>
          <a:lstStyle/>
          <a:p>
            <a:r>
              <a:rPr lang="de-DE" dirty="0" smtClean="0"/>
              <a:t>Kontinuierliches Monitoring </a:t>
            </a:r>
            <a:r>
              <a:rPr lang="de-DE" dirty="0" smtClean="0"/>
              <a:t>der Differenzierungen des </a:t>
            </a:r>
            <a:r>
              <a:rPr lang="de-DE" dirty="0" smtClean="0"/>
              <a:t>Angebots und der Nachfrage auf dem Hamburger Wohnungsmarkt</a:t>
            </a:r>
            <a:r>
              <a:rPr lang="de-DE" dirty="0" smtClean="0"/>
              <a:t>;</a:t>
            </a:r>
          </a:p>
          <a:p>
            <a:r>
              <a:rPr lang="de-DE" dirty="0" smtClean="0"/>
              <a:t>Untersuchung von Diskriminierungspraktiken auf dem Wohnungsmarkt;</a:t>
            </a:r>
            <a:endParaRPr lang="de-DE" dirty="0" smtClean="0"/>
          </a:p>
          <a:p>
            <a:r>
              <a:rPr lang="de-DE" dirty="0" smtClean="0"/>
              <a:t>Ausschöpfung aller Interventionsmöglichkeiten in Fällen, in denen Grundstücke und Wohnraum nicht für dauerhaftes Wohnen von Stadtbürgern genutzt werden;</a:t>
            </a:r>
            <a:endParaRPr lang="de-DE" dirty="0" smtClean="0"/>
          </a:p>
          <a:p>
            <a:r>
              <a:rPr lang="de-DE" dirty="0" smtClean="0"/>
              <a:t>Umgang mit der zunehmenden </a:t>
            </a:r>
            <a:r>
              <a:rPr lang="de-DE" dirty="0" smtClean="0"/>
              <a:t>wirtschaftlichen Differenzierung </a:t>
            </a:r>
            <a:r>
              <a:rPr lang="de-DE" dirty="0" smtClean="0"/>
              <a:t>der Wohnungsnachfrage unter Berücksichtigung der auf dem Wohnungsmarkt besonders benachteiligten Haushalte;</a:t>
            </a:r>
          </a:p>
          <a:p>
            <a:r>
              <a:rPr lang="de-DE" dirty="0" smtClean="0"/>
              <a:t>Reduzierung der Wohnkosten von Haushalten mit niedrigen Einkommen durch geeignete Bauweisen, Förder- und Trägermodelle, jedoch ohne Einschränkung der Wohnqualität;</a:t>
            </a:r>
          </a:p>
          <a:p>
            <a:r>
              <a:rPr lang="de-DE" dirty="0" smtClean="0"/>
              <a:t>Ausbau eines bezahlbaren Wohnungsangebots für junge Menschen in Ausbildungsprozessen</a:t>
            </a:r>
            <a:r>
              <a:rPr lang="de-DE" dirty="0" smtClean="0"/>
              <a:t>;</a:t>
            </a:r>
          </a:p>
          <a:p>
            <a:r>
              <a:rPr lang="de-DE" dirty="0" smtClean="0"/>
              <a:t>Verwirklichung städtischer Qualitäten in allen Neubauquartieren;</a:t>
            </a:r>
            <a:endParaRPr lang="de-DE" dirty="0"/>
          </a:p>
        </p:txBody>
      </p:sp>
    </p:spTree>
    <p:extLst>
      <p:ext uri="{BB962C8B-B14F-4D97-AF65-F5344CB8AC3E}">
        <p14:creationId xmlns:p14="http://schemas.microsoft.com/office/powerpoint/2010/main" val="186584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980729"/>
            <a:ext cx="7315200" cy="4248472"/>
          </a:xfrm>
        </p:spPr>
        <p:txBody>
          <a:bodyPr>
            <a:normAutofit/>
          </a:bodyPr>
          <a:lstStyle/>
          <a:p>
            <a:r>
              <a:rPr lang="de-DE" sz="3200" b="1" dirty="0" smtClean="0"/>
              <a:t>Hamburg hat – wie folgende Beispiele zeigen – </a:t>
            </a:r>
            <a:r>
              <a:rPr lang="de-DE" sz="3200" b="1" dirty="0" smtClean="0"/>
              <a:t>in schwierigeren Zeiten gute </a:t>
            </a:r>
            <a:r>
              <a:rPr lang="de-DE" sz="3200" b="1" dirty="0" smtClean="0"/>
              <a:t>Stadträume für </a:t>
            </a:r>
            <a:r>
              <a:rPr lang="de-DE" sz="3200" b="1" dirty="0" smtClean="0"/>
              <a:t>Wandlungen </a:t>
            </a:r>
            <a:r>
              <a:rPr lang="de-DE" sz="3200" b="1" dirty="0" smtClean="0"/>
              <a:t>des Wohnens geschaffen und sollte diesen Weg auch in Zukunft mutig und transparent verfolgen!</a:t>
            </a:r>
            <a:endParaRPr lang="de-DE" sz="2000" dirty="0"/>
          </a:p>
        </p:txBody>
      </p:sp>
    </p:spTree>
    <p:extLst>
      <p:ext uri="{BB962C8B-B14F-4D97-AF65-F5344CB8AC3E}">
        <p14:creationId xmlns:p14="http://schemas.microsoft.com/office/powerpoint/2010/main" val="1662374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346" y="1213779"/>
            <a:ext cx="7652200" cy="5122812"/>
          </a:xfrm>
          <a:prstGeom prst="rect">
            <a:avLst/>
          </a:prstGeom>
        </p:spPr>
      </p:pic>
    </p:spTree>
    <p:extLst>
      <p:ext uri="{BB962C8B-B14F-4D97-AF65-F5344CB8AC3E}">
        <p14:creationId xmlns:p14="http://schemas.microsoft.com/office/powerpoint/2010/main" val="3889001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268760"/>
            <a:ext cx="7579292" cy="5074003"/>
          </a:xfrm>
          <a:prstGeom prst="rect">
            <a:avLst/>
          </a:prstGeom>
        </p:spPr>
      </p:pic>
    </p:spTree>
    <p:extLst>
      <p:ext uri="{BB962C8B-B14F-4D97-AF65-F5344CB8AC3E}">
        <p14:creationId xmlns:p14="http://schemas.microsoft.com/office/powerpoint/2010/main" val="3884898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196752"/>
            <a:ext cx="7580192" cy="5074606"/>
          </a:xfrm>
          <a:prstGeom prst="rect">
            <a:avLst/>
          </a:prstGeom>
        </p:spPr>
      </p:pic>
    </p:spTree>
    <p:extLst>
      <p:ext uri="{BB962C8B-B14F-4D97-AF65-F5344CB8AC3E}">
        <p14:creationId xmlns:p14="http://schemas.microsoft.com/office/powerpoint/2010/main" val="3534685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646" y="1163309"/>
            <a:ext cx="7471730" cy="5001995"/>
          </a:xfrm>
          <a:prstGeom prst="rect">
            <a:avLst/>
          </a:prstGeom>
        </p:spPr>
      </p:pic>
    </p:spTree>
    <p:extLst>
      <p:ext uri="{BB962C8B-B14F-4D97-AF65-F5344CB8AC3E}">
        <p14:creationId xmlns:p14="http://schemas.microsoft.com/office/powerpoint/2010/main" val="1144084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163309"/>
            <a:ext cx="7471730" cy="5001995"/>
          </a:xfrm>
          <a:prstGeom prst="rect">
            <a:avLst/>
          </a:prstGeom>
        </p:spPr>
      </p:pic>
    </p:spTree>
    <p:extLst>
      <p:ext uri="{BB962C8B-B14F-4D97-AF65-F5344CB8AC3E}">
        <p14:creationId xmlns:p14="http://schemas.microsoft.com/office/powerpoint/2010/main" val="3315124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476672"/>
            <a:ext cx="7315200" cy="1154097"/>
          </a:xfrm>
        </p:spPr>
        <p:txBody>
          <a:bodyPr>
            <a:normAutofit/>
          </a:bodyPr>
          <a:lstStyle/>
          <a:p>
            <a:r>
              <a:rPr lang="de-DE" sz="3200" b="1" dirty="0" smtClean="0"/>
              <a:t>Alle am Wohnen Beteiligten sollten daran denken:</a:t>
            </a:r>
            <a:endParaRPr lang="de-DE" sz="3200" b="1"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700354"/>
            <a:ext cx="3744416" cy="5155077"/>
          </a:xfrm>
        </p:spPr>
      </p:pic>
      <p:sp>
        <p:nvSpPr>
          <p:cNvPr id="5" name="Textfeld 4"/>
          <p:cNvSpPr txBox="1"/>
          <p:nvPr/>
        </p:nvSpPr>
        <p:spPr>
          <a:xfrm>
            <a:off x="5724128" y="5517232"/>
            <a:ext cx="2263761" cy="707886"/>
          </a:xfrm>
          <a:prstGeom prst="rect">
            <a:avLst/>
          </a:prstGeom>
          <a:noFill/>
        </p:spPr>
        <p:txBody>
          <a:bodyPr wrap="none" rtlCol="0">
            <a:spAutoFit/>
          </a:bodyPr>
          <a:lstStyle/>
          <a:p>
            <a:r>
              <a:rPr lang="de-DE" sz="2000" b="1" dirty="0" smtClean="0"/>
              <a:t>Danke für Ihre </a:t>
            </a:r>
          </a:p>
          <a:p>
            <a:r>
              <a:rPr lang="de-DE" sz="2000" b="1" dirty="0" smtClean="0"/>
              <a:t>Aufmerksamkeit!</a:t>
            </a:r>
            <a:endParaRPr lang="de-DE" sz="2000" b="1" dirty="0"/>
          </a:p>
        </p:txBody>
      </p:sp>
    </p:spTree>
    <p:extLst>
      <p:ext uri="{BB962C8B-B14F-4D97-AF65-F5344CB8AC3E}">
        <p14:creationId xmlns:p14="http://schemas.microsoft.com/office/powerpoint/2010/main" val="1715855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476672"/>
            <a:ext cx="7315200" cy="1154097"/>
          </a:xfrm>
        </p:spPr>
        <p:txBody>
          <a:bodyPr>
            <a:normAutofit/>
          </a:bodyPr>
          <a:lstStyle/>
          <a:p>
            <a:r>
              <a:rPr lang="de-DE" sz="3200" b="1" dirty="0" smtClean="0"/>
              <a:t>Hamburg: Eine reiche Stadt mit Armutsspuren </a:t>
            </a:r>
            <a:endParaRPr lang="de-DE" sz="3200" b="1"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796517690"/>
              </p:ext>
            </p:extLst>
          </p:nvPr>
        </p:nvGraphicFramePr>
        <p:xfrm>
          <a:off x="914400" y="2132859"/>
          <a:ext cx="7978082" cy="3411402"/>
        </p:xfrm>
        <a:graphic>
          <a:graphicData uri="http://schemas.openxmlformats.org/drawingml/2006/table">
            <a:tbl>
              <a:tblPr firstRow="1" bandRow="1">
                <a:tableStyleId>{5C22544A-7EE6-4342-B048-85BDC9FD1C3A}</a:tableStyleId>
              </a:tblPr>
              <a:tblGrid>
                <a:gridCol w="2801186">
                  <a:extLst>
                    <a:ext uri="{9D8B030D-6E8A-4147-A177-3AD203B41FA5}">
                      <a16:colId xmlns:a16="http://schemas.microsoft.com/office/drawing/2014/main" val="3209477646"/>
                    </a:ext>
                  </a:extLst>
                </a:gridCol>
                <a:gridCol w="862816">
                  <a:extLst>
                    <a:ext uri="{9D8B030D-6E8A-4147-A177-3AD203B41FA5}">
                      <a16:colId xmlns:a16="http://schemas.microsoft.com/office/drawing/2014/main" val="2730573514"/>
                    </a:ext>
                  </a:extLst>
                </a:gridCol>
                <a:gridCol w="862816">
                  <a:extLst>
                    <a:ext uri="{9D8B030D-6E8A-4147-A177-3AD203B41FA5}">
                      <a16:colId xmlns:a16="http://schemas.microsoft.com/office/drawing/2014/main" val="1851859432"/>
                    </a:ext>
                  </a:extLst>
                </a:gridCol>
                <a:gridCol w="862816">
                  <a:extLst>
                    <a:ext uri="{9D8B030D-6E8A-4147-A177-3AD203B41FA5}">
                      <a16:colId xmlns:a16="http://schemas.microsoft.com/office/drawing/2014/main" val="4069092672"/>
                    </a:ext>
                  </a:extLst>
                </a:gridCol>
                <a:gridCol w="862816">
                  <a:extLst>
                    <a:ext uri="{9D8B030D-6E8A-4147-A177-3AD203B41FA5}">
                      <a16:colId xmlns:a16="http://schemas.microsoft.com/office/drawing/2014/main" val="3712056238"/>
                    </a:ext>
                  </a:extLst>
                </a:gridCol>
                <a:gridCol w="862816">
                  <a:extLst>
                    <a:ext uri="{9D8B030D-6E8A-4147-A177-3AD203B41FA5}">
                      <a16:colId xmlns:a16="http://schemas.microsoft.com/office/drawing/2014/main" val="2322502117"/>
                    </a:ext>
                  </a:extLst>
                </a:gridCol>
                <a:gridCol w="862816">
                  <a:extLst>
                    <a:ext uri="{9D8B030D-6E8A-4147-A177-3AD203B41FA5}">
                      <a16:colId xmlns:a16="http://schemas.microsoft.com/office/drawing/2014/main" val="3625131059"/>
                    </a:ext>
                  </a:extLst>
                </a:gridCol>
              </a:tblGrid>
              <a:tr h="4618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txBody>
                  <a:tcPr/>
                </a:tc>
                <a:tc gridSpan="3">
                  <a:txBody>
                    <a:bodyPr/>
                    <a:lstStyle/>
                    <a:p>
                      <a:pPr algn="ctr"/>
                      <a:r>
                        <a:rPr lang="de-DE" dirty="0" smtClean="0"/>
                        <a:t>2013</a:t>
                      </a:r>
                      <a:endParaRPr lang="de-DE" dirty="0"/>
                    </a:p>
                  </a:txBody>
                  <a:tcPr/>
                </a:tc>
                <a:tc hMerge="1">
                  <a:txBody>
                    <a:bodyPr/>
                    <a:lstStyle/>
                    <a:p>
                      <a:endParaRPr lang="de-DE"/>
                    </a:p>
                  </a:txBody>
                  <a:tcPr/>
                </a:tc>
                <a:tc hMerge="1">
                  <a:txBody>
                    <a:bodyPr/>
                    <a:lstStyle/>
                    <a:p>
                      <a:endParaRPr lang="de-DE"/>
                    </a:p>
                  </a:txBody>
                  <a:tcPr/>
                </a:tc>
                <a:tc gridSpan="3">
                  <a:txBody>
                    <a:bodyPr/>
                    <a:lstStyle/>
                    <a:p>
                      <a:pPr algn="ctr"/>
                      <a:r>
                        <a:rPr lang="de-DE" dirty="0" smtClean="0"/>
                        <a:t>2017</a:t>
                      </a:r>
                      <a:endParaRPr lang="de-DE" dirty="0"/>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47116509"/>
                  </a:ext>
                </a:extLst>
              </a:tr>
              <a:tr h="4618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txBody>
                  <a:tcPr/>
                </a:tc>
                <a:tc>
                  <a:txBody>
                    <a:bodyPr/>
                    <a:lstStyle/>
                    <a:p>
                      <a:pPr algn="ctr"/>
                      <a:r>
                        <a:rPr lang="de-DE" dirty="0" smtClean="0"/>
                        <a:t>HH</a:t>
                      </a:r>
                      <a:endParaRPr lang="de-DE" dirty="0"/>
                    </a:p>
                  </a:txBody>
                  <a:tcPr>
                    <a:solidFill>
                      <a:schemeClr val="accent4">
                        <a:lumMod val="20000"/>
                        <a:lumOff val="80000"/>
                      </a:schemeClr>
                    </a:solidFill>
                  </a:tcPr>
                </a:tc>
                <a:tc>
                  <a:txBody>
                    <a:bodyPr/>
                    <a:lstStyle/>
                    <a:p>
                      <a:pPr algn="ctr"/>
                      <a:r>
                        <a:rPr lang="de-DE" dirty="0" smtClean="0"/>
                        <a:t>M</a:t>
                      </a:r>
                      <a:endParaRPr lang="de-DE" dirty="0"/>
                    </a:p>
                  </a:txBody>
                  <a:tcPr/>
                </a:tc>
                <a:tc>
                  <a:txBody>
                    <a:bodyPr/>
                    <a:lstStyle/>
                    <a:p>
                      <a:pPr algn="ctr"/>
                      <a:r>
                        <a:rPr lang="de-DE" dirty="0" smtClean="0"/>
                        <a:t>B</a:t>
                      </a:r>
                      <a:endParaRPr lang="de-DE" dirty="0"/>
                    </a:p>
                  </a:txBody>
                  <a:tcPr/>
                </a:tc>
                <a:tc>
                  <a:txBody>
                    <a:bodyPr/>
                    <a:lstStyle/>
                    <a:p>
                      <a:pPr algn="ctr"/>
                      <a:r>
                        <a:rPr lang="de-DE" dirty="0" smtClean="0"/>
                        <a:t>HH</a:t>
                      </a:r>
                      <a:endParaRPr lang="de-DE" dirty="0"/>
                    </a:p>
                  </a:txBody>
                  <a:tcPr>
                    <a:solidFill>
                      <a:schemeClr val="accent4">
                        <a:lumMod val="20000"/>
                        <a:lumOff val="80000"/>
                      </a:schemeClr>
                    </a:solidFill>
                  </a:tcPr>
                </a:tc>
                <a:tc>
                  <a:txBody>
                    <a:bodyPr/>
                    <a:lstStyle/>
                    <a:p>
                      <a:pPr algn="ctr"/>
                      <a:r>
                        <a:rPr lang="de-DE" dirty="0" smtClean="0"/>
                        <a:t>M</a:t>
                      </a:r>
                      <a:endParaRPr lang="de-DE" dirty="0"/>
                    </a:p>
                  </a:txBody>
                  <a:tcPr/>
                </a:tc>
                <a:tc>
                  <a:txBody>
                    <a:bodyPr/>
                    <a:lstStyle/>
                    <a:p>
                      <a:pPr algn="ctr"/>
                      <a:r>
                        <a:rPr lang="de-DE" dirty="0" smtClean="0"/>
                        <a:t>B</a:t>
                      </a:r>
                      <a:endParaRPr lang="de-DE" dirty="0"/>
                    </a:p>
                  </a:txBody>
                  <a:tcPr/>
                </a:tc>
                <a:extLst>
                  <a:ext uri="{0D108BD9-81ED-4DB2-BD59-A6C34878D82A}">
                    <a16:rowId xmlns:a16="http://schemas.microsoft.com/office/drawing/2014/main" val="3827019169"/>
                  </a:ext>
                </a:extLst>
              </a:tr>
              <a:tr h="461887">
                <a:tc>
                  <a:txBody>
                    <a:bodyPr/>
                    <a:lstStyle/>
                    <a:p>
                      <a:r>
                        <a:rPr lang="de-DE" dirty="0" smtClean="0"/>
                        <a:t>BIP/</a:t>
                      </a:r>
                      <a:r>
                        <a:rPr lang="de-DE" baseline="0" dirty="0" smtClean="0"/>
                        <a:t>Einwohner (€)</a:t>
                      </a:r>
                    </a:p>
                  </a:txBody>
                  <a:tcPr/>
                </a:tc>
                <a:tc>
                  <a:txBody>
                    <a:bodyPr/>
                    <a:lstStyle/>
                    <a:p>
                      <a:r>
                        <a:rPr lang="de-DE" sz="1600" dirty="0" smtClean="0"/>
                        <a:t>58744</a:t>
                      </a:r>
                      <a:endParaRPr lang="de-DE" sz="1600" dirty="0"/>
                    </a:p>
                  </a:txBody>
                  <a:tcPr>
                    <a:solidFill>
                      <a:schemeClr val="accent4">
                        <a:lumMod val="20000"/>
                        <a:lumOff val="80000"/>
                      </a:schemeClr>
                    </a:solidFill>
                  </a:tcPr>
                </a:tc>
                <a:tc>
                  <a:txBody>
                    <a:bodyPr/>
                    <a:lstStyle/>
                    <a:p>
                      <a:r>
                        <a:rPr lang="de-DE" sz="1600" dirty="0" smtClean="0"/>
                        <a:t>68434</a:t>
                      </a:r>
                      <a:endParaRPr lang="de-DE" sz="1600" dirty="0"/>
                    </a:p>
                  </a:txBody>
                  <a:tcPr/>
                </a:tc>
                <a:tc>
                  <a:txBody>
                    <a:bodyPr/>
                    <a:lstStyle/>
                    <a:p>
                      <a:r>
                        <a:rPr lang="de-DE" sz="1600" dirty="0" smtClean="0"/>
                        <a:t>33133</a:t>
                      </a:r>
                      <a:endParaRPr lang="de-DE" sz="1600" dirty="0"/>
                    </a:p>
                  </a:txBody>
                  <a:tcPr/>
                </a:tc>
                <a:tc>
                  <a:txBody>
                    <a:bodyPr/>
                    <a:lstStyle/>
                    <a:p>
                      <a:r>
                        <a:rPr lang="de-DE" sz="1600" dirty="0" smtClean="0"/>
                        <a:t>63972</a:t>
                      </a:r>
                      <a:endParaRPr lang="de-DE" sz="1600" dirty="0"/>
                    </a:p>
                  </a:txBody>
                  <a:tcPr>
                    <a:solidFill>
                      <a:schemeClr val="accent4">
                        <a:lumMod val="20000"/>
                        <a:lumOff val="80000"/>
                      </a:schemeClr>
                    </a:solidFill>
                  </a:tcPr>
                </a:tc>
                <a:tc>
                  <a:txBody>
                    <a:bodyPr/>
                    <a:lstStyle/>
                    <a:p>
                      <a:r>
                        <a:rPr lang="de-DE" sz="1600" dirty="0" smtClean="0"/>
                        <a:t>78810</a:t>
                      </a:r>
                      <a:endParaRPr lang="de-DE" sz="1600" dirty="0"/>
                    </a:p>
                  </a:txBody>
                  <a:tcPr/>
                </a:tc>
                <a:tc>
                  <a:txBody>
                    <a:bodyPr/>
                    <a:lstStyle/>
                    <a:p>
                      <a:r>
                        <a:rPr lang="de-DE" sz="1600" dirty="0" smtClean="0"/>
                        <a:t>38864</a:t>
                      </a:r>
                      <a:endParaRPr lang="de-DE" sz="1600" dirty="0"/>
                    </a:p>
                  </a:txBody>
                  <a:tcPr/>
                </a:tc>
                <a:extLst>
                  <a:ext uri="{0D108BD9-81ED-4DB2-BD59-A6C34878D82A}">
                    <a16:rowId xmlns:a16="http://schemas.microsoft.com/office/drawing/2014/main" val="7550992"/>
                  </a:ext>
                </a:extLst>
              </a:tr>
              <a:tr h="461887">
                <a:tc>
                  <a:txBody>
                    <a:bodyPr/>
                    <a:lstStyle/>
                    <a:p>
                      <a:r>
                        <a:rPr lang="de-DE" dirty="0" smtClean="0"/>
                        <a:t>BIP/Erwerbstätige(n)</a:t>
                      </a:r>
                      <a:r>
                        <a:rPr lang="de-DE" baseline="0" dirty="0" smtClean="0"/>
                        <a:t> (€)</a:t>
                      </a:r>
                      <a:endParaRPr lang="de-DE" dirty="0"/>
                    </a:p>
                  </a:txBody>
                  <a:tcPr/>
                </a:tc>
                <a:tc>
                  <a:txBody>
                    <a:bodyPr/>
                    <a:lstStyle/>
                    <a:p>
                      <a:r>
                        <a:rPr lang="de-DE" sz="1600" dirty="0" smtClean="0"/>
                        <a:t>86520</a:t>
                      </a:r>
                      <a:endParaRPr lang="de-DE" sz="1600" dirty="0"/>
                    </a:p>
                  </a:txBody>
                  <a:tcPr>
                    <a:solidFill>
                      <a:schemeClr val="accent4">
                        <a:lumMod val="20000"/>
                        <a:lumOff val="80000"/>
                      </a:schemeClr>
                    </a:solidFill>
                  </a:tcPr>
                </a:tc>
                <a:tc>
                  <a:txBody>
                    <a:bodyPr/>
                    <a:lstStyle/>
                    <a:p>
                      <a:r>
                        <a:rPr lang="de-DE" sz="1600" dirty="0" smtClean="0"/>
                        <a:t>92915</a:t>
                      </a:r>
                      <a:endParaRPr lang="de-DE" sz="1600" dirty="0"/>
                    </a:p>
                  </a:txBody>
                  <a:tcPr/>
                </a:tc>
                <a:tc>
                  <a:txBody>
                    <a:bodyPr/>
                    <a:lstStyle/>
                    <a:p>
                      <a:r>
                        <a:rPr lang="de-DE" sz="1600" dirty="0" smtClean="0"/>
                        <a:t>63466</a:t>
                      </a:r>
                      <a:endParaRPr lang="de-DE" sz="1600" dirty="0"/>
                    </a:p>
                  </a:txBody>
                  <a:tcPr/>
                </a:tc>
                <a:tc>
                  <a:txBody>
                    <a:bodyPr/>
                    <a:lstStyle/>
                    <a:p>
                      <a:r>
                        <a:rPr lang="de-DE" sz="1600" dirty="0" smtClean="0"/>
                        <a:t>93471</a:t>
                      </a:r>
                      <a:endParaRPr lang="de-DE" sz="1600" dirty="0"/>
                    </a:p>
                  </a:txBody>
                  <a:tcPr>
                    <a:solidFill>
                      <a:schemeClr val="accent4">
                        <a:lumMod val="20000"/>
                        <a:lumOff val="80000"/>
                      </a:schemeClr>
                    </a:solidFill>
                  </a:tcPr>
                </a:tc>
                <a:tc>
                  <a:txBody>
                    <a:bodyPr/>
                    <a:lstStyle/>
                    <a:p>
                      <a:r>
                        <a:rPr lang="de-DE" sz="1600" dirty="0" smtClean="0"/>
                        <a:t>103335</a:t>
                      </a:r>
                      <a:endParaRPr lang="de-DE" sz="1600" dirty="0"/>
                    </a:p>
                  </a:txBody>
                  <a:tcPr/>
                </a:tc>
                <a:tc>
                  <a:txBody>
                    <a:bodyPr/>
                    <a:lstStyle/>
                    <a:p>
                      <a:r>
                        <a:rPr lang="de-DE" sz="1600" dirty="0" smtClean="0"/>
                        <a:t>71433</a:t>
                      </a:r>
                      <a:endParaRPr lang="de-DE" sz="1600" dirty="0"/>
                    </a:p>
                  </a:txBody>
                  <a:tcPr/>
                </a:tc>
                <a:extLst>
                  <a:ext uri="{0D108BD9-81ED-4DB2-BD59-A6C34878D82A}">
                    <a16:rowId xmlns:a16="http://schemas.microsoft.com/office/drawing/2014/main" val="2755717139"/>
                  </a:ext>
                </a:extLst>
              </a:tr>
              <a:tr h="461887">
                <a:tc>
                  <a:txBody>
                    <a:bodyPr/>
                    <a:lstStyle/>
                    <a:p>
                      <a:r>
                        <a:rPr lang="de-DE" dirty="0" smtClean="0"/>
                        <a:t>verfügbares Haushaltseinkommen </a:t>
                      </a:r>
                      <a:r>
                        <a:rPr lang="de-DE" dirty="0" smtClean="0"/>
                        <a:t>(€)</a:t>
                      </a:r>
                      <a:endParaRPr lang="de-DE" dirty="0"/>
                    </a:p>
                  </a:txBody>
                  <a:tcPr/>
                </a:tc>
                <a:tc>
                  <a:txBody>
                    <a:bodyPr/>
                    <a:lstStyle/>
                    <a:p>
                      <a:r>
                        <a:rPr lang="de-DE" sz="1600" dirty="0" smtClean="0"/>
                        <a:t>23334</a:t>
                      </a:r>
                      <a:endParaRPr lang="de-DE" sz="1600" dirty="0"/>
                    </a:p>
                  </a:txBody>
                  <a:tcPr>
                    <a:solidFill>
                      <a:schemeClr val="accent4">
                        <a:lumMod val="20000"/>
                        <a:lumOff val="80000"/>
                      </a:schemeClr>
                    </a:solidFill>
                  </a:tcPr>
                </a:tc>
                <a:tc>
                  <a:txBody>
                    <a:bodyPr/>
                    <a:lstStyle/>
                    <a:p>
                      <a:r>
                        <a:rPr lang="de-DE" sz="1600" dirty="0" smtClean="0"/>
                        <a:t>/</a:t>
                      </a:r>
                      <a:endParaRPr lang="de-DE" sz="1600" dirty="0"/>
                    </a:p>
                  </a:txBody>
                  <a:tcPr/>
                </a:tc>
                <a:tc>
                  <a:txBody>
                    <a:bodyPr/>
                    <a:lstStyle/>
                    <a:p>
                      <a:r>
                        <a:rPr lang="de-DE" sz="1600" dirty="0" smtClean="0"/>
                        <a:t>18552</a:t>
                      </a:r>
                      <a:endParaRPr lang="de-DE" sz="1600" dirty="0"/>
                    </a:p>
                  </a:txBody>
                  <a:tcPr/>
                </a:tc>
                <a:tc>
                  <a:txBody>
                    <a:bodyPr/>
                    <a:lstStyle/>
                    <a:p>
                      <a:r>
                        <a:rPr lang="de-DE" sz="1600" dirty="0" smtClean="0"/>
                        <a:t>24404</a:t>
                      </a:r>
                    </a:p>
                    <a:p>
                      <a:r>
                        <a:rPr lang="de-DE" sz="1600" dirty="0" smtClean="0"/>
                        <a:t>+ 4,6%</a:t>
                      </a:r>
                      <a:endParaRPr lang="de-DE" sz="1600" dirty="0"/>
                    </a:p>
                  </a:txBody>
                  <a:tcPr>
                    <a:solidFill>
                      <a:schemeClr val="accent4">
                        <a:lumMod val="20000"/>
                        <a:lumOff val="80000"/>
                      </a:schemeClr>
                    </a:solidFill>
                  </a:tcPr>
                </a:tc>
                <a:tc>
                  <a:txBody>
                    <a:bodyPr/>
                    <a:lstStyle/>
                    <a:p>
                      <a:r>
                        <a:rPr lang="de-DE" sz="1600" dirty="0" smtClean="0"/>
                        <a:t>/</a:t>
                      </a:r>
                      <a:endParaRPr lang="de-DE" sz="1600" dirty="0"/>
                    </a:p>
                  </a:txBody>
                  <a:tcPr/>
                </a:tc>
                <a:tc>
                  <a:txBody>
                    <a:bodyPr/>
                    <a:lstStyle/>
                    <a:p>
                      <a:r>
                        <a:rPr lang="de-DE" sz="1600" dirty="0" smtClean="0"/>
                        <a:t>20330</a:t>
                      </a:r>
                    </a:p>
                    <a:p>
                      <a:r>
                        <a:rPr lang="de-DE" sz="1600" dirty="0" smtClean="0"/>
                        <a:t>+ 9,6%</a:t>
                      </a:r>
                      <a:endParaRPr lang="de-DE" sz="1600" dirty="0"/>
                    </a:p>
                  </a:txBody>
                  <a:tcPr/>
                </a:tc>
                <a:extLst>
                  <a:ext uri="{0D108BD9-81ED-4DB2-BD59-A6C34878D82A}">
                    <a16:rowId xmlns:a16="http://schemas.microsoft.com/office/drawing/2014/main" val="651901787"/>
                  </a:ext>
                </a:extLst>
              </a:tr>
              <a:tr h="461887">
                <a:tc>
                  <a:txBody>
                    <a:bodyPr/>
                    <a:lstStyle/>
                    <a:p>
                      <a:r>
                        <a:rPr lang="de-DE" dirty="0" smtClean="0"/>
                        <a:t>Mindestsicherung (%)</a:t>
                      </a:r>
                      <a:endParaRPr lang="de-DE" dirty="0"/>
                    </a:p>
                  </a:txBody>
                  <a:tcPr/>
                </a:tc>
                <a:tc>
                  <a:txBody>
                    <a:bodyPr/>
                    <a:lstStyle/>
                    <a:p>
                      <a:r>
                        <a:rPr lang="de-DE" sz="1600" dirty="0" smtClean="0"/>
                        <a:t>13,2</a:t>
                      </a:r>
                      <a:endParaRPr lang="de-DE" sz="1600" dirty="0"/>
                    </a:p>
                  </a:txBody>
                  <a:tcPr>
                    <a:solidFill>
                      <a:schemeClr val="accent4">
                        <a:lumMod val="20000"/>
                        <a:lumOff val="80000"/>
                      </a:schemeClr>
                    </a:solidFill>
                  </a:tcPr>
                </a:tc>
                <a:tc>
                  <a:txBody>
                    <a:bodyPr/>
                    <a:lstStyle/>
                    <a:p>
                      <a:r>
                        <a:rPr lang="de-DE" sz="1600" dirty="0" smtClean="0"/>
                        <a:t>7,7*</a:t>
                      </a:r>
                      <a:endParaRPr lang="de-DE" sz="1600" dirty="0"/>
                    </a:p>
                  </a:txBody>
                  <a:tcPr/>
                </a:tc>
                <a:tc>
                  <a:txBody>
                    <a:bodyPr/>
                    <a:lstStyle/>
                    <a:p>
                      <a:r>
                        <a:rPr lang="de-DE" sz="1600" dirty="0" smtClean="0"/>
                        <a:t>19,2</a:t>
                      </a:r>
                      <a:endParaRPr lang="de-DE" sz="1600" dirty="0"/>
                    </a:p>
                  </a:txBody>
                  <a:tcPr/>
                </a:tc>
                <a:tc>
                  <a:txBody>
                    <a:bodyPr/>
                    <a:lstStyle/>
                    <a:p>
                      <a:r>
                        <a:rPr lang="de-DE" sz="1600" dirty="0" smtClean="0"/>
                        <a:t>15,6</a:t>
                      </a:r>
                      <a:endParaRPr lang="de-DE" sz="1600" dirty="0"/>
                    </a:p>
                  </a:txBody>
                  <a:tcPr>
                    <a:solidFill>
                      <a:schemeClr val="accent4">
                        <a:lumMod val="20000"/>
                        <a:lumOff val="80000"/>
                      </a:schemeClr>
                    </a:solidFill>
                  </a:tcPr>
                </a:tc>
                <a:tc>
                  <a:txBody>
                    <a:bodyPr/>
                    <a:lstStyle/>
                    <a:p>
                      <a:r>
                        <a:rPr lang="de-DE" sz="1600" dirty="0" smtClean="0"/>
                        <a:t>7,3**</a:t>
                      </a:r>
                      <a:endParaRPr lang="de-DE" sz="1600" dirty="0"/>
                    </a:p>
                  </a:txBody>
                  <a:tcPr/>
                </a:tc>
                <a:tc>
                  <a:txBody>
                    <a:bodyPr/>
                    <a:lstStyle/>
                    <a:p>
                      <a:r>
                        <a:rPr lang="de-DE" sz="1600" dirty="0" smtClean="0"/>
                        <a:t>17,7</a:t>
                      </a:r>
                      <a:endParaRPr lang="de-DE" sz="1600" dirty="0"/>
                    </a:p>
                  </a:txBody>
                  <a:tcPr/>
                </a:tc>
                <a:extLst>
                  <a:ext uri="{0D108BD9-81ED-4DB2-BD59-A6C34878D82A}">
                    <a16:rowId xmlns:a16="http://schemas.microsoft.com/office/drawing/2014/main" val="1976408061"/>
                  </a:ext>
                </a:extLst>
              </a:tr>
              <a:tr h="461887">
                <a:tc>
                  <a:txBody>
                    <a:bodyPr/>
                    <a:lstStyle/>
                    <a:p>
                      <a:r>
                        <a:rPr lang="de-DE" dirty="0" smtClean="0"/>
                        <a:t>Armutsgefährdung</a:t>
                      </a:r>
                      <a:endParaRPr lang="de-DE" dirty="0"/>
                    </a:p>
                  </a:txBody>
                  <a:tcPr/>
                </a:tc>
                <a:tc>
                  <a:txBody>
                    <a:bodyPr/>
                    <a:lstStyle/>
                    <a:p>
                      <a:r>
                        <a:rPr lang="de-DE" sz="1600" dirty="0" smtClean="0"/>
                        <a:t>16,9</a:t>
                      </a:r>
                      <a:endParaRPr lang="de-DE" sz="1600" dirty="0"/>
                    </a:p>
                  </a:txBody>
                  <a:tcPr>
                    <a:solidFill>
                      <a:schemeClr val="accent4">
                        <a:lumMod val="20000"/>
                        <a:lumOff val="80000"/>
                      </a:schemeClr>
                    </a:solidFill>
                  </a:tcPr>
                </a:tc>
                <a:tc>
                  <a:txBody>
                    <a:bodyPr/>
                    <a:lstStyle/>
                    <a:p>
                      <a:r>
                        <a:rPr lang="de-DE" sz="1600" dirty="0" smtClean="0"/>
                        <a:t>10,3</a:t>
                      </a:r>
                      <a:endParaRPr lang="de-DE" sz="1600" dirty="0"/>
                    </a:p>
                  </a:txBody>
                  <a:tcPr/>
                </a:tc>
                <a:tc>
                  <a:txBody>
                    <a:bodyPr/>
                    <a:lstStyle/>
                    <a:p>
                      <a:r>
                        <a:rPr lang="de-DE" sz="1600" dirty="0" smtClean="0"/>
                        <a:t>21,4</a:t>
                      </a:r>
                      <a:endParaRPr lang="de-DE" sz="1600" dirty="0"/>
                    </a:p>
                  </a:txBody>
                  <a:tcPr/>
                </a:tc>
                <a:tc>
                  <a:txBody>
                    <a:bodyPr/>
                    <a:lstStyle/>
                    <a:p>
                      <a:r>
                        <a:rPr lang="de-DE" sz="1600" dirty="0" smtClean="0"/>
                        <a:t>14,7</a:t>
                      </a:r>
                      <a:endParaRPr lang="de-DE" sz="1600" dirty="0"/>
                    </a:p>
                  </a:txBody>
                  <a:tcPr>
                    <a:solidFill>
                      <a:schemeClr val="accent4">
                        <a:lumMod val="20000"/>
                        <a:lumOff val="80000"/>
                      </a:schemeClr>
                    </a:solidFill>
                  </a:tcPr>
                </a:tc>
                <a:tc>
                  <a:txBody>
                    <a:bodyPr/>
                    <a:lstStyle/>
                    <a:p>
                      <a:r>
                        <a:rPr lang="de-DE" sz="1600" dirty="0" smtClean="0"/>
                        <a:t>9,6</a:t>
                      </a:r>
                      <a:endParaRPr lang="de-DE" sz="1600" dirty="0"/>
                    </a:p>
                  </a:txBody>
                  <a:tcPr/>
                </a:tc>
                <a:tc>
                  <a:txBody>
                    <a:bodyPr/>
                    <a:lstStyle/>
                    <a:p>
                      <a:r>
                        <a:rPr lang="de-DE" sz="1600" dirty="0" smtClean="0"/>
                        <a:t>19,2</a:t>
                      </a:r>
                      <a:endParaRPr lang="de-DE" sz="1600" dirty="0"/>
                    </a:p>
                  </a:txBody>
                  <a:tcPr/>
                </a:tc>
                <a:extLst>
                  <a:ext uri="{0D108BD9-81ED-4DB2-BD59-A6C34878D82A}">
                    <a16:rowId xmlns:a16="http://schemas.microsoft.com/office/drawing/2014/main" val="658757938"/>
                  </a:ext>
                </a:extLst>
              </a:tr>
            </a:tbl>
          </a:graphicData>
        </a:graphic>
      </p:graphicFrame>
      <p:sp>
        <p:nvSpPr>
          <p:cNvPr id="7" name="Textfeld 6"/>
          <p:cNvSpPr txBox="1"/>
          <p:nvPr/>
        </p:nvSpPr>
        <p:spPr>
          <a:xfrm>
            <a:off x="914400" y="5759545"/>
            <a:ext cx="7315200" cy="369332"/>
          </a:xfrm>
          <a:prstGeom prst="rect">
            <a:avLst/>
          </a:prstGeom>
          <a:noFill/>
        </p:spPr>
        <p:txBody>
          <a:bodyPr wrap="square" rtlCol="0">
            <a:spAutoFit/>
          </a:bodyPr>
          <a:lstStyle/>
          <a:p>
            <a:r>
              <a:rPr lang="de-DE" dirty="0" smtClean="0"/>
              <a:t>* 2011 ** 2016; alle Daten aus amtlichen Statistiken</a:t>
            </a:r>
            <a:endParaRPr lang="de-DE" dirty="0"/>
          </a:p>
        </p:txBody>
      </p:sp>
    </p:spTree>
    <p:extLst>
      <p:ext uri="{BB962C8B-B14F-4D97-AF65-F5344CB8AC3E}">
        <p14:creationId xmlns:p14="http://schemas.microsoft.com/office/powerpoint/2010/main" val="2585409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260649"/>
            <a:ext cx="7315200" cy="1008112"/>
          </a:xfrm>
        </p:spPr>
        <p:txBody>
          <a:bodyPr>
            <a:normAutofit/>
          </a:bodyPr>
          <a:lstStyle/>
          <a:p>
            <a:r>
              <a:rPr lang="de-DE" sz="3200" b="1" dirty="0" smtClean="0"/>
              <a:t>Wohnen – Was ist das ?</a:t>
            </a:r>
            <a:endParaRPr lang="de-DE" sz="3200" b="1" dirty="0"/>
          </a:p>
        </p:txBody>
      </p:sp>
      <p:sp>
        <p:nvSpPr>
          <p:cNvPr id="3" name="Inhaltsplatzhalter 2"/>
          <p:cNvSpPr>
            <a:spLocks noGrp="1"/>
          </p:cNvSpPr>
          <p:nvPr>
            <p:ph idx="1"/>
          </p:nvPr>
        </p:nvSpPr>
        <p:spPr>
          <a:xfrm>
            <a:off x="971600" y="1700808"/>
            <a:ext cx="7488832" cy="4464496"/>
          </a:xfrm>
        </p:spPr>
        <p:txBody>
          <a:bodyPr>
            <a:normAutofit/>
          </a:bodyPr>
          <a:lstStyle/>
          <a:p>
            <a:r>
              <a:rPr lang="de-DE" dirty="0" smtClean="0"/>
              <a:t>… 	eine „analoge </a:t>
            </a:r>
            <a:r>
              <a:rPr lang="de-DE" dirty="0" err="1" smtClean="0"/>
              <a:t>Behältnisexistenz</a:t>
            </a:r>
            <a:r>
              <a:rPr lang="de-DE" dirty="0"/>
              <a:t>“(Benedikt </a:t>
            </a:r>
            <a:r>
              <a:rPr lang="de-DE" dirty="0" err="1"/>
              <a:t>Crohne</a:t>
            </a:r>
            <a:r>
              <a:rPr lang="de-DE" dirty="0"/>
              <a:t>) </a:t>
            </a:r>
            <a:r>
              <a:rPr lang="de-DE" dirty="0" smtClean="0"/>
              <a:t>	unterschiedlicher Menschen unter Dächern, zwischen 	Wänden und auf mehr oder weniger Quadratmetern?</a:t>
            </a:r>
          </a:p>
          <a:p>
            <a:r>
              <a:rPr lang="de-DE" dirty="0" smtClean="0"/>
              <a:t>… 	eine Tätigkeit, ein Konzept, ein sozialer, wirtschaftlicher 	und kultureller Prozess oder lediglich ein Zustand?</a:t>
            </a:r>
          </a:p>
          <a:p>
            <a:r>
              <a:rPr lang="de-DE" dirty="0" smtClean="0"/>
              <a:t>… 	ein gesellschaftliches Phänomen im Wandel mit 	vielschichtigen Bezügen zum ‚Rest der Welt‘?</a:t>
            </a:r>
          </a:p>
          <a:p>
            <a:r>
              <a:rPr lang="de-DE" dirty="0" smtClean="0"/>
              <a:t>… 	ein Politikum?</a:t>
            </a:r>
          </a:p>
          <a:p>
            <a:r>
              <a:rPr lang="de-DE" dirty="0" smtClean="0"/>
              <a:t>… 	eine Geldquelle?</a:t>
            </a:r>
          </a:p>
          <a:p>
            <a:r>
              <a:rPr lang="de-DE" dirty="0" smtClean="0"/>
              <a:t>… 	eine Bühne sozialer und kultureller Repräsentation?</a:t>
            </a:r>
          </a:p>
          <a:p>
            <a:r>
              <a:rPr lang="de-DE" dirty="0" smtClean="0"/>
              <a:t>… 	ein Ergebnis unterschiedlicher Akteure und Aktanten 	(Bruno Latour)? </a:t>
            </a:r>
          </a:p>
          <a:p>
            <a:endParaRPr lang="de-DE" dirty="0"/>
          </a:p>
        </p:txBody>
      </p:sp>
    </p:spTree>
    <p:extLst>
      <p:ext uri="{BB962C8B-B14F-4D97-AF65-F5344CB8AC3E}">
        <p14:creationId xmlns:p14="http://schemas.microsoft.com/office/powerpoint/2010/main" val="12427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476672"/>
            <a:ext cx="7315200" cy="1872208"/>
          </a:xfrm>
        </p:spPr>
        <p:txBody>
          <a:bodyPr>
            <a:normAutofit/>
          </a:bodyPr>
          <a:lstStyle/>
          <a:p>
            <a:r>
              <a:rPr lang="de-DE" sz="3200" b="1" dirty="0"/>
              <a:t>Vom jeweiligen Verständnis des Wohnens ist </a:t>
            </a:r>
            <a:r>
              <a:rPr lang="de-DE" sz="3200" b="1" dirty="0" smtClean="0"/>
              <a:t>abhängig was dabei von wem …</a:t>
            </a:r>
            <a:endParaRPr lang="de-DE" sz="3200" b="1" dirty="0"/>
          </a:p>
        </p:txBody>
      </p:sp>
      <p:sp>
        <p:nvSpPr>
          <p:cNvPr id="3" name="Inhaltsplatzhalter 2"/>
          <p:cNvSpPr>
            <a:spLocks noGrp="1"/>
          </p:cNvSpPr>
          <p:nvPr>
            <p:ph idx="1"/>
          </p:nvPr>
        </p:nvSpPr>
        <p:spPr>
          <a:xfrm>
            <a:off x="914400" y="2708920"/>
            <a:ext cx="7315200" cy="3539527"/>
          </a:xfrm>
        </p:spPr>
        <p:txBody>
          <a:bodyPr>
            <a:normAutofit lnSpcReduction="10000"/>
          </a:bodyPr>
          <a:lstStyle/>
          <a:p>
            <a:r>
              <a:rPr lang="de-DE" sz="2800" dirty="0" smtClean="0"/>
              <a:t>als politisch relevantes Problem wahrgenommen und zeitnah bearbeitet wird oder</a:t>
            </a:r>
          </a:p>
          <a:p>
            <a:r>
              <a:rPr lang="de-DE" sz="2800" dirty="0" smtClean="0"/>
              <a:t>als </a:t>
            </a:r>
            <a:r>
              <a:rPr lang="de-DE" sz="2800" dirty="0" smtClean="0"/>
              <a:t>weniger </a:t>
            </a:r>
            <a:r>
              <a:rPr lang="de-DE" sz="2800" dirty="0" smtClean="0"/>
              <a:t>dringende </a:t>
            </a:r>
            <a:r>
              <a:rPr lang="de-DE" sz="2800" dirty="0" smtClean="0"/>
              <a:t>politische Zukunftsaufgabe </a:t>
            </a:r>
            <a:r>
              <a:rPr lang="de-DE" sz="2800" dirty="0" smtClean="0"/>
              <a:t>betrachtet </a:t>
            </a:r>
            <a:r>
              <a:rPr lang="de-DE" sz="2800" dirty="0" smtClean="0"/>
              <a:t>wird, die anderen Akteuren im Feld der Wohnungsversorgung überlassen werden kann.</a:t>
            </a:r>
            <a:endParaRPr lang="de-DE" sz="2800" dirty="0"/>
          </a:p>
        </p:txBody>
      </p:sp>
    </p:spTree>
    <p:extLst>
      <p:ext uri="{BB962C8B-B14F-4D97-AF65-F5344CB8AC3E}">
        <p14:creationId xmlns:p14="http://schemas.microsoft.com/office/powerpoint/2010/main" val="173672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6334" y="332656"/>
            <a:ext cx="7960332" cy="1512168"/>
          </a:xfrm>
        </p:spPr>
        <p:txBody>
          <a:bodyPr>
            <a:noAutofit/>
          </a:bodyPr>
          <a:lstStyle/>
          <a:p>
            <a:r>
              <a:rPr lang="de-DE" sz="3000" b="1" dirty="0" smtClean="0"/>
              <a:t>Vorliegende Daten verweisen auf ein breites Spektrum Hamburger Wohnprobleme: </a:t>
            </a:r>
            <a:endParaRPr lang="de-DE" sz="3000" b="1" dirty="0"/>
          </a:p>
        </p:txBody>
      </p:sp>
      <p:sp>
        <p:nvSpPr>
          <p:cNvPr id="3" name="Inhaltsplatzhalter 2"/>
          <p:cNvSpPr>
            <a:spLocks noGrp="1"/>
          </p:cNvSpPr>
          <p:nvPr>
            <p:ph idx="1"/>
          </p:nvPr>
        </p:nvSpPr>
        <p:spPr>
          <a:xfrm>
            <a:off x="896334" y="2060848"/>
            <a:ext cx="7960332" cy="4608511"/>
          </a:xfrm>
        </p:spPr>
        <p:txBody>
          <a:bodyPr>
            <a:noAutofit/>
          </a:bodyPr>
          <a:lstStyle/>
          <a:p>
            <a:r>
              <a:rPr lang="de-DE" sz="1700" dirty="0" smtClean="0"/>
              <a:t>Anstieg der Mieten und Kaufpreise für Wohnraum (HA 28.01.20, S.6);</a:t>
            </a:r>
          </a:p>
          <a:p>
            <a:r>
              <a:rPr lang="de-DE" sz="1700" dirty="0" smtClean="0"/>
              <a:t>Anstieg der Bodenpreise und Baukosten, die die Zahl von Neubauten begrenzen (Immobilienmarktbericht 2018, S. 9);</a:t>
            </a:r>
          </a:p>
          <a:p>
            <a:r>
              <a:rPr lang="de-DE" sz="1700" dirty="0" smtClean="0"/>
              <a:t>Konkurrenz vieler Bewerber um ein unzureichendes Wohnungsangebot mit Diskriminierungspotenzial </a:t>
            </a:r>
            <a:r>
              <a:rPr lang="de-DE" sz="1700" dirty="0" smtClean="0"/>
              <a:t>(</a:t>
            </a:r>
            <a:r>
              <a:rPr lang="de-DE" sz="1700" dirty="0" err="1" smtClean="0"/>
              <a:t>Arouna</a:t>
            </a:r>
            <a:r>
              <a:rPr lang="de-DE" sz="1700" dirty="0" smtClean="0"/>
              <a:t> et al. 2019);</a:t>
            </a:r>
            <a:endParaRPr lang="de-DE" sz="1700" dirty="0" smtClean="0"/>
          </a:p>
          <a:p>
            <a:r>
              <a:rPr lang="de-DE" sz="1700" dirty="0" smtClean="0"/>
              <a:t>Mangel an Sozialwohnungen </a:t>
            </a:r>
            <a:r>
              <a:rPr lang="de-DE" sz="1700" dirty="0" smtClean="0"/>
              <a:t>wg. auslaufender Belegungsbindungen und lange ausgesetztem Neubau (HA 17./18.02.2018, S. 14 und HA 20.04.2018);</a:t>
            </a:r>
            <a:endParaRPr lang="de-DE" sz="1700" dirty="0" smtClean="0"/>
          </a:p>
          <a:p>
            <a:r>
              <a:rPr lang="de-DE" sz="1700" dirty="0" smtClean="0"/>
              <a:t> Angst vor Wohnungsverlust wg. überdurchschnittlich steigender </a:t>
            </a:r>
            <a:r>
              <a:rPr lang="de-DE" sz="1700" dirty="0" smtClean="0"/>
              <a:t>Wohnkosten (DIE ZEIT 16.01.2020, 21f.);</a:t>
            </a:r>
            <a:endParaRPr lang="de-DE" sz="1700" dirty="0" smtClean="0"/>
          </a:p>
          <a:p>
            <a:r>
              <a:rPr lang="de-DE" sz="1700" dirty="0" smtClean="0"/>
              <a:t>Zurückhaltung bei Umzügen aus </a:t>
            </a:r>
            <a:r>
              <a:rPr lang="de-DE" sz="1700" dirty="0" smtClean="0"/>
              <a:t>Kostengründen (ebd.);</a:t>
            </a:r>
            <a:endParaRPr lang="de-DE" sz="1700" dirty="0" smtClean="0"/>
          </a:p>
          <a:p>
            <a:r>
              <a:rPr lang="de-DE" sz="1700" dirty="0" smtClean="0"/>
              <a:t>Zunahme der </a:t>
            </a:r>
            <a:r>
              <a:rPr lang="de-DE" sz="1700" dirty="0" smtClean="0"/>
              <a:t>Obdachlosigkeit (HA 18./19.01.2020, S. 10);</a:t>
            </a:r>
            <a:endParaRPr lang="de-DE" sz="1700" dirty="0" smtClean="0"/>
          </a:p>
          <a:p>
            <a:r>
              <a:rPr lang="de-DE" sz="1700" dirty="0" smtClean="0"/>
              <a:t>mehr Zuzug als Abwanderung </a:t>
            </a:r>
            <a:r>
              <a:rPr lang="de-DE" sz="1700" dirty="0" smtClean="0"/>
              <a:t>seit 1985 =&gt; hohe Nachfrage </a:t>
            </a:r>
            <a:r>
              <a:rPr lang="de-DE" sz="1700" dirty="0" smtClean="0"/>
              <a:t>nach </a:t>
            </a:r>
            <a:r>
              <a:rPr lang="de-DE" sz="1700" dirty="0" smtClean="0"/>
              <a:t>Wohnraum: Hamburg wuchs seit 2015 jährlich um mehr als 20.000 Einwohner (Stat. </a:t>
            </a:r>
            <a:r>
              <a:rPr lang="de-DE" sz="1700" dirty="0" err="1" smtClean="0"/>
              <a:t>Jb</a:t>
            </a:r>
            <a:r>
              <a:rPr lang="de-DE" sz="1700" dirty="0" smtClean="0"/>
              <a:t>.);</a:t>
            </a:r>
          </a:p>
          <a:p>
            <a:r>
              <a:rPr lang="de-DE" sz="1700" dirty="0" smtClean="0"/>
              <a:t>Wohnraum </a:t>
            </a:r>
            <a:r>
              <a:rPr lang="de-DE" sz="1700" smtClean="0"/>
              <a:t>wird zur </a:t>
            </a:r>
            <a:r>
              <a:rPr lang="de-DE" sz="1700" smtClean="0"/>
              <a:t>Geldanlage </a:t>
            </a:r>
            <a:r>
              <a:rPr lang="de-DE" sz="1700" dirty="0" smtClean="0"/>
              <a:t>mit Renditeorientierung </a:t>
            </a:r>
            <a:r>
              <a:rPr lang="de-DE" sz="1700" smtClean="0"/>
              <a:t>von privaten </a:t>
            </a:r>
            <a:r>
              <a:rPr lang="de-DE" sz="1700" dirty="0" smtClean="0"/>
              <a:t>und institutionellen Investoren aus dem In- und Ausland (DIE ZEIT 24./25.11.2018). </a:t>
            </a:r>
            <a:endParaRPr lang="de-DE" sz="1700" dirty="0" smtClean="0"/>
          </a:p>
        </p:txBody>
      </p:sp>
    </p:spTree>
    <p:extLst>
      <p:ext uri="{BB962C8B-B14F-4D97-AF65-F5344CB8AC3E}">
        <p14:creationId xmlns:p14="http://schemas.microsoft.com/office/powerpoint/2010/main" val="36636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60648"/>
            <a:ext cx="7546032" cy="1862100"/>
          </a:xfrm>
        </p:spPr>
        <p:txBody>
          <a:bodyPr>
            <a:normAutofit/>
          </a:bodyPr>
          <a:lstStyle/>
          <a:p>
            <a:r>
              <a:rPr lang="de-DE" sz="3200" b="1" dirty="0"/>
              <a:t>Hamburger </a:t>
            </a:r>
            <a:r>
              <a:rPr lang="de-DE" sz="3200" b="1" dirty="0" smtClean="0"/>
              <a:t>Wohnprobleme existieren trotz beachtlicher politischer Anstrengungen: </a:t>
            </a:r>
            <a:endParaRPr lang="de-DE" sz="3200" dirty="0"/>
          </a:p>
        </p:txBody>
      </p:sp>
      <p:sp>
        <p:nvSpPr>
          <p:cNvPr id="3" name="Inhaltsplatzhalter 2"/>
          <p:cNvSpPr>
            <a:spLocks noGrp="1"/>
          </p:cNvSpPr>
          <p:nvPr>
            <p:ph idx="1"/>
          </p:nvPr>
        </p:nvSpPr>
        <p:spPr>
          <a:xfrm>
            <a:off x="914400" y="2348880"/>
            <a:ext cx="7315200" cy="4464496"/>
          </a:xfrm>
        </p:spPr>
        <p:txBody>
          <a:bodyPr>
            <a:normAutofit fontScale="92500" lnSpcReduction="20000"/>
          </a:bodyPr>
          <a:lstStyle/>
          <a:p>
            <a:r>
              <a:rPr lang="de-DE" dirty="0" smtClean="0"/>
              <a:t>Seit 2011 wurden 55.740 Wohneinheiten fertiggestellt und 95.116 Baugenehmigungen erteilt.</a:t>
            </a:r>
          </a:p>
          <a:p>
            <a:r>
              <a:rPr lang="de-DE" dirty="0" smtClean="0"/>
              <a:t>Die staatliche Investitions- und Förderbank (IFB) hat sei 2011 1,55 Milliarden Euro als Darlehen und Zuschuss in den Wohnungsbau eingebracht.</a:t>
            </a:r>
          </a:p>
          <a:p>
            <a:r>
              <a:rPr lang="de-DE" dirty="0" smtClean="0"/>
              <a:t>Im Jahr 2019 wurden 3.717 Sozialwohnungen fertiggestellt und die Belegungsbindungen auf 20 bzw. bei der Saga auf 30 Jahre verlängert.</a:t>
            </a:r>
          </a:p>
          <a:p>
            <a:r>
              <a:rPr lang="de-DE" dirty="0" smtClean="0"/>
              <a:t>Der Mietpreisanstieg fiel in Hamburg </a:t>
            </a:r>
            <a:r>
              <a:rPr lang="de-DE" dirty="0" smtClean="0"/>
              <a:t>geringer </a:t>
            </a:r>
            <a:r>
              <a:rPr lang="de-DE" dirty="0" smtClean="0"/>
              <a:t>aus, als in anderen </a:t>
            </a:r>
            <a:r>
              <a:rPr lang="de-DE" dirty="0" smtClean="0"/>
              <a:t>deutschen Großstädten</a:t>
            </a:r>
            <a:r>
              <a:rPr lang="de-DE" dirty="0" smtClean="0"/>
              <a:t>.</a:t>
            </a:r>
          </a:p>
          <a:p>
            <a:r>
              <a:rPr lang="de-DE" dirty="0" smtClean="0"/>
              <a:t>Anstatt des Verkaufs von städtischem Boden sollen wieder Erbbaurechte vergeben werden.</a:t>
            </a:r>
          </a:p>
          <a:p>
            <a:r>
              <a:rPr lang="de-DE" dirty="0" smtClean="0"/>
              <a:t>Baugemeinschaften werden gefördert und in neue Baugebiete integriert</a:t>
            </a:r>
            <a:r>
              <a:rPr lang="de-DE" dirty="0" smtClean="0"/>
              <a:t>.</a:t>
            </a:r>
          </a:p>
          <a:p>
            <a:r>
              <a:rPr lang="de-DE" dirty="0" smtClean="0"/>
              <a:t>Soziale Erhaltungsverordnungen und genutzte Vorkaufsrechte bremsen Privatisierungsprozesse. </a:t>
            </a:r>
            <a:endParaRPr lang="de-DE" dirty="0" smtClean="0"/>
          </a:p>
        </p:txBody>
      </p:sp>
    </p:spTree>
    <p:extLst>
      <p:ext uri="{BB962C8B-B14F-4D97-AF65-F5344CB8AC3E}">
        <p14:creationId xmlns:p14="http://schemas.microsoft.com/office/powerpoint/2010/main" val="27451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476673"/>
            <a:ext cx="7315200" cy="1368151"/>
          </a:xfrm>
        </p:spPr>
        <p:txBody>
          <a:bodyPr>
            <a:normAutofit fontScale="90000"/>
          </a:bodyPr>
          <a:lstStyle/>
          <a:p>
            <a:r>
              <a:rPr lang="de-DE" sz="3200" b="1" dirty="0" smtClean="0"/>
              <a:t>Mieten unterscheiden sich nach Wohndauer und steigen infolge der geltenden Mietspiegelsystematik</a:t>
            </a:r>
            <a:endParaRPr lang="de-DE" sz="3200" b="1"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1112" y="2106613"/>
            <a:ext cx="6081775" cy="4751387"/>
          </a:xfrm>
        </p:spPr>
      </p:pic>
    </p:spTree>
    <p:extLst>
      <p:ext uri="{BB962C8B-B14F-4D97-AF65-F5344CB8AC3E}">
        <p14:creationId xmlns:p14="http://schemas.microsoft.com/office/powerpoint/2010/main" val="3507580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5112" y="260648"/>
            <a:ext cx="7315200" cy="1154097"/>
          </a:xfrm>
        </p:spPr>
        <p:txBody>
          <a:bodyPr>
            <a:normAutofit/>
          </a:bodyPr>
          <a:lstStyle/>
          <a:p>
            <a:r>
              <a:rPr lang="de-DE" sz="3600" b="1" dirty="0" smtClean="0"/>
              <a:t>Wohnen verändert sich …</a:t>
            </a:r>
            <a:endParaRPr lang="de-DE" sz="3600" b="1" dirty="0"/>
          </a:p>
        </p:txBody>
      </p:sp>
      <p:sp>
        <p:nvSpPr>
          <p:cNvPr id="3" name="Inhaltsplatzhalter 2"/>
          <p:cNvSpPr>
            <a:spLocks noGrp="1"/>
          </p:cNvSpPr>
          <p:nvPr>
            <p:ph idx="1"/>
          </p:nvPr>
        </p:nvSpPr>
        <p:spPr>
          <a:xfrm>
            <a:off x="935112" y="1700808"/>
            <a:ext cx="7315200" cy="4608512"/>
          </a:xfrm>
        </p:spPr>
        <p:txBody>
          <a:bodyPr>
            <a:normAutofit/>
          </a:bodyPr>
          <a:lstStyle/>
          <a:p>
            <a:r>
              <a:rPr lang="de-DE" sz="2400" dirty="0" smtClean="0"/>
              <a:t>gesellschaftsgeschichtlich, biografisch und generationell, </a:t>
            </a:r>
          </a:p>
          <a:p>
            <a:r>
              <a:rPr lang="de-DE" sz="2400" dirty="0" smtClean="0"/>
              <a:t>unter jeweils spezifischen ökonomischen, politischen und sozio-kulturellen Voraussetzungen sowie</a:t>
            </a:r>
          </a:p>
          <a:p>
            <a:r>
              <a:rPr lang="de-DE" sz="2400" dirty="0"/>
              <a:t>m</a:t>
            </a:r>
            <a:r>
              <a:rPr lang="de-DE" sz="2400" dirty="0" smtClean="0"/>
              <a:t>it materiell-physischen, regulatorischen, ästhetisch-symbolischen und sozialen Manifestationen</a:t>
            </a:r>
          </a:p>
          <a:p>
            <a:pPr marL="45720" indent="0">
              <a:buNone/>
            </a:pPr>
            <a:r>
              <a:rPr lang="de-DE" sz="2400" dirty="0" smtClean="0">
                <a:solidFill>
                  <a:schemeClr val="tx2"/>
                </a:solidFill>
              </a:rPr>
              <a:t>und erfordert deshalb eine kontinuierliche Anpassung der Wohnungspolitik an unterschiedliche Wohn-Wirklichkeiten. </a:t>
            </a:r>
            <a:endParaRPr lang="de-DE" sz="2400" dirty="0">
              <a:solidFill>
                <a:schemeClr val="tx2"/>
              </a:solidFill>
            </a:endParaRPr>
          </a:p>
          <a:p>
            <a:pPr marL="45720" indent="0">
              <a:buNone/>
            </a:pPr>
            <a:endParaRPr lang="de-DE" sz="2400" dirty="0" smtClean="0">
              <a:solidFill>
                <a:schemeClr val="tx2"/>
              </a:solidFill>
            </a:endParaRPr>
          </a:p>
        </p:txBody>
      </p:sp>
    </p:spTree>
    <p:extLst>
      <p:ext uri="{BB962C8B-B14F-4D97-AF65-F5344CB8AC3E}">
        <p14:creationId xmlns:p14="http://schemas.microsoft.com/office/powerpoint/2010/main" val="3699686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48680"/>
            <a:ext cx="7675240" cy="1154097"/>
          </a:xfrm>
        </p:spPr>
        <p:txBody>
          <a:bodyPr>
            <a:noAutofit/>
          </a:bodyPr>
          <a:lstStyle/>
          <a:p>
            <a:r>
              <a:rPr lang="de-DE" sz="3600" b="1" dirty="0" smtClean="0"/>
              <a:t>Martin Heidegger </a:t>
            </a:r>
            <a:br>
              <a:rPr lang="de-DE" sz="3600" b="1" dirty="0" smtClean="0"/>
            </a:br>
            <a:r>
              <a:rPr lang="de-DE" sz="3600" b="1" dirty="0" smtClean="0"/>
              <a:t>schrieb dazu im Jahr 1957:</a:t>
            </a:r>
            <a:endParaRPr lang="de-DE" sz="3600" b="1" dirty="0"/>
          </a:p>
        </p:txBody>
      </p:sp>
      <p:sp>
        <p:nvSpPr>
          <p:cNvPr id="3" name="Inhaltsplatzhalter 2"/>
          <p:cNvSpPr>
            <a:spLocks noGrp="1"/>
          </p:cNvSpPr>
          <p:nvPr>
            <p:ph idx="1"/>
          </p:nvPr>
        </p:nvSpPr>
        <p:spPr>
          <a:xfrm>
            <a:off x="611560" y="1844825"/>
            <a:ext cx="7618040" cy="4464536"/>
          </a:xfrm>
        </p:spPr>
        <p:txBody>
          <a:bodyPr>
            <a:normAutofit lnSpcReduction="10000"/>
          </a:bodyPr>
          <a:lstStyle/>
          <a:p>
            <a:pPr marL="45720" indent="0">
              <a:buNone/>
            </a:pPr>
            <a:r>
              <a:rPr lang="de-DE" sz="2500" dirty="0" smtClean="0"/>
              <a:t>„Denken wir das Zeitwort ‚wohnen‘ weit und wesentlich genug, , dann nennt es uns die Weise, nach der die Menschen auf der Erde unter dem Himmel die Wanderung von der Geburt bis in den Tod vollbringen. Diese Wanderung ist vielgestaltig und reich an Wandlungen. Überall bleibt jedoch die Wanderung der Hauptzug des Wohnens als des menschlichen Aufenthaltes zwischen Erde und Himmel, zwischen </a:t>
            </a:r>
            <a:r>
              <a:rPr lang="de-DE" sz="2500" dirty="0"/>
              <a:t>G</a:t>
            </a:r>
            <a:r>
              <a:rPr lang="de-DE" sz="2500" dirty="0" smtClean="0"/>
              <a:t>eburt und Tod, zwischen Freude und Schmerz, zwischen Werk und Wort.“</a:t>
            </a:r>
          </a:p>
          <a:p>
            <a:pPr marL="45720" indent="0">
              <a:buNone/>
            </a:pPr>
            <a:endParaRPr lang="de-DE" sz="1600" dirty="0" smtClean="0"/>
          </a:p>
          <a:p>
            <a:pPr marL="45720" indent="0">
              <a:buNone/>
            </a:pPr>
            <a:r>
              <a:rPr lang="de-DE" sz="1600" dirty="0" err="1" smtClean="0"/>
              <a:t>Ders</a:t>
            </a:r>
            <a:r>
              <a:rPr lang="de-DE" sz="1600" dirty="0" smtClean="0"/>
              <a:t>., Hebel – Der Hausfreund“. </a:t>
            </a:r>
            <a:r>
              <a:rPr lang="de-DE" sz="1600" dirty="0" err="1" smtClean="0"/>
              <a:t>Pfullingen</a:t>
            </a:r>
            <a:r>
              <a:rPr lang="de-DE" sz="1600" dirty="0" smtClean="0"/>
              <a:t> 1957. S. 17f.</a:t>
            </a:r>
            <a:endParaRPr lang="de-DE" sz="1600" dirty="0"/>
          </a:p>
        </p:txBody>
      </p:sp>
    </p:spTree>
    <p:extLst>
      <p:ext uri="{BB962C8B-B14F-4D97-AF65-F5344CB8AC3E}">
        <p14:creationId xmlns:p14="http://schemas.microsoft.com/office/powerpoint/2010/main" val="5621882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ive">
  <a:themeElements>
    <a:clrScheme name="Perspek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0</TotalTime>
  <Words>930</Words>
  <Application>Microsoft Office PowerPoint</Application>
  <PresentationFormat>Bildschirmpräsentation (4:3)</PresentationFormat>
  <Paragraphs>111</Paragraphs>
  <Slides>18</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18</vt:i4>
      </vt:variant>
    </vt:vector>
  </HeadingPairs>
  <TitlesOfParts>
    <vt:vector size="21" baseType="lpstr">
      <vt:lpstr>Arial</vt:lpstr>
      <vt:lpstr>Wingdings</vt:lpstr>
      <vt:lpstr>Perspektive</vt:lpstr>
      <vt:lpstr>Wohnungsversorgung in Hamburg: Alle Anstrengungen vergebens?</vt:lpstr>
      <vt:lpstr>Hamburg: Eine reiche Stadt mit Armutsspuren </vt:lpstr>
      <vt:lpstr>Wohnen – Was ist das ?</vt:lpstr>
      <vt:lpstr>Vom jeweiligen Verständnis des Wohnens ist abhängig was dabei von wem …</vt:lpstr>
      <vt:lpstr>Vorliegende Daten verweisen auf ein breites Spektrum Hamburger Wohnprobleme: </vt:lpstr>
      <vt:lpstr>Hamburger Wohnprobleme existieren trotz beachtlicher politischer Anstrengungen: </vt:lpstr>
      <vt:lpstr>Mieten unterscheiden sich nach Wohndauer und steigen infolge der geltenden Mietspiegelsystematik</vt:lpstr>
      <vt:lpstr>Wohnen verändert sich …</vt:lpstr>
      <vt:lpstr>Martin Heidegger  schrieb dazu im Jahr 1957:</vt:lpstr>
      <vt:lpstr>Was verändert sich gegenwärtig im Wohnen?</vt:lpstr>
      <vt:lpstr>Zukünftige Herausforderungen der Hamburger Wohnungspolitik</vt:lpstr>
      <vt:lpstr>Hamburg hat – wie folgende Beispiele zeigen – in schwierigeren Zeiten gute Stadträume für Wandlungen des Wohnens geschaffen und sollte diesen Weg auch in Zukunft mutig und transparent verfolgen!</vt:lpstr>
      <vt:lpstr>PowerPoint-Präsentation</vt:lpstr>
      <vt:lpstr>PowerPoint-Präsentation</vt:lpstr>
      <vt:lpstr>PowerPoint-Präsentation</vt:lpstr>
      <vt:lpstr>PowerPoint-Präsentation</vt:lpstr>
      <vt:lpstr>PowerPoint-Präsentation</vt:lpstr>
      <vt:lpstr>Alle am Wohnen Beteiligten sollten daran denken:</vt:lpstr>
    </vt:vector>
  </TitlesOfParts>
  <Company>HCU Hamburg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Gemischte Quartiere bauen ?!</dc:title>
  <dc:creator>IB</dc:creator>
  <cp:lastModifiedBy>IB</cp:lastModifiedBy>
  <cp:revision>93</cp:revision>
  <cp:lastPrinted>2014-09-29T22:55:14Z</cp:lastPrinted>
  <dcterms:created xsi:type="dcterms:W3CDTF">2014-09-29T21:58:18Z</dcterms:created>
  <dcterms:modified xsi:type="dcterms:W3CDTF">2020-02-05T11:22:04Z</dcterms:modified>
</cp:coreProperties>
</file>